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2" r:id="rId2"/>
    <p:sldId id="256" r:id="rId3"/>
    <p:sldId id="258" r:id="rId4"/>
    <p:sldId id="259" r:id="rId5"/>
    <p:sldId id="270" r:id="rId6"/>
    <p:sldId id="271" r:id="rId7"/>
    <p:sldId id="272" r:id="rId8"/>
    <p:sldId id="273" r:id="rId9"/>
    <p:sldId id="257" r:id="rId10"/>
    <p:sldId id="267" r:id="rId11"/>
    <p:sldId id="266" r:id="rId12"/>
    <p:sldId id="264" r:id="rId13"/>
    <p:sldId id="263" r:id="rId14"/>
    <p:sldId id="260" r:id="rId15"/>
    <p:sldId id="268" r:id="rId16"/>
    <p:sldId id="265" r:id="rId17"/>
    <p:sldId id="261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93" autoAdjust="0"/>
  </p:normalViewPr>
  <p:slideViewPr>
    <p:cSldViewPr>
      <p:cViewPr>
        <p:scale>
          <a:sx n="80" d="100"/>
          <a:sy n="80" d="100"/>
        </p:scale>
        <p:origin x="-2550" y="-2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480E-9591-4EF8-BCB6-9BC1D141CDD9}" type="datetimeFigureOut">
              <a:rPr lang="pl-PL" smtClean="0"/>
              <a:pPr/>
              <a:t>2015-11-27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BB8EC-D148-47CD-BF33-90C5DFE9A0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CF16-0682-49CF-8F87-94FB16D9DA8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D0687-2486-4E23-A02E-4A8D10D00B0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0687-2486-4E23-A02E-4A8D10D00B01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0687-2486-4E23-A02E-4A8D10D00B01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0687-2486-4E23-A02E-4A8D10D00B01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0B64-04B7-4EB1-83D4-90B568CF4433}" type="datetimeFigureOut">
              <a:rPr lang="pl-PL" smtClean="0"/>
              <a:pPr/>
              <a:t>2015-11-27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7A4F-584F-4909-88CE-D4CB852C9BB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k.pl/images/pawanilia/pawanilia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ulture.pl/pl/node/5448710" TargetMode="External"/><Relationship Id="rId2" Type="http://schemas.openxmlformats.org/officeDocument/2006/relationships/hyperlink" Target="http://culture.pl/pl/users/culturep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ulture.pl/pl/node/54208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hyperlink" Target="https://www.youtube.com/watch?v=iZrTL0kSiT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151001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268760" y="298782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Prezentacja wykonana przez </a:t>
            </a:r>
            <a:br>
              <a:rPr lang="pl-PL" dirty="0" smtClean="0"/>
            </a:br>
            <a:r>
              <a:rPr lang="pl-PL" dirty="0" smtClean="0"/>
              <a:t>Grażynę Pawlak</a:t>
            </a:r>
          </a:p>
          <a:p>
            <a:pPr algn="ctr"/>
            <a:r>
              <a:rPr lang="pl-PL" dirty="0" smtClean="0"/>
              <a:t>        w ramach projektu „Podaj dalej 2 - Senior dla Kultury” realizowanego przez  NASK i finansowanego przez Ministerstwo Kultury i Dziedzictwa Narodowego.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large/32847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7" y="755577"/>
            <a:ext cx="2664296" cy="3552396"/>
          </a:xfrm>
          <a:prstGeom prst="rect">
            <a:avLst/>
          </a:prstGeom>
          <a:noFill/>
        </p:spPr>
      </p:pic>
      <p:sp>
        <p:nvSpPr>
          <p:cNvPr id="1028" name="AutoShape 4" descr="https://scontent-fra3-1.xx.fbcdn.net/hphotos-xpf1/v/t1.0-9/s720x720/10644993_835625593138776_2452873282013702932_n.jpg?oh=91af96b7d1c560847ae6f05a673e7a78&amp;oe=5624B343"/>
          <p:cNvSpPr>
            <a:spLocks noChangeAspect="1" noChangeArrowheads="1"/>
          </p:cNvSpPr>
          <p:nvPr/>
        </p:nvSpPr>
        <p:spPr bwMode="auto">
          <a:xfrm>
            <a:off x="155576" y="-136526"/>
            <a:ext cx="298450" cy="298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scontent-fra3-1.xx.fbcdn.net/hphotos-xpf1/v/t1.0-9/s720x720/10644993_835625593138776_2452873282013702932_n.jpg?oh=91af96b7d1c560847ae6f05a673e7a78&amp;oe=5624B343"/>
          <p:cNvSpPr>
            <a:spLocks noChangeAspect="1" noChangeArrowheads="1"/>
          </p:cNvSpPr>
          <p:nvPr/>
        </p:nvSpPr>
        <p:spPr bwMode="auto">
          <a:xfrm>
            <a:off x="155576" y="-136526"/>
            <a:ext cx="298450" cy="298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https://scontent-fra3-1.xx.fbcdn.net/hphotos-xpf1/v/t1.0-9/s720x720/10644993_835625593138776_2452873282013702932_n.jpg?oh=91af96b7d1c560847ae6f05a673e7a78&amp;oe=5624B343"/>
          <p:cNvSpPr>
            <a:spLocks noChangeAspect="1" noChangeArrowheads="1"/>
          </p:cNvSpPr>
          <p:nvPr/>
        </p:nvSpPr>
        <p:spPr bwMode="auto">
          <a:xfrm>
            <a:off x="155576" y="-136526"/>
            <a:ext cx="298450" cy="298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0" name="Picture 2" descr="Staromiejski Dom Kul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475656"/>
            <a:ext cx="1440160" cy="1345944"/>
          </a:xfrm>
          <a:prstGeom prst="rect">
            <a:avLst/>
          </a:prstGeom>
          <a:noFill/>
        </p:spPr>
      </p:pic>
      <p:pic>
        <p:nvPicPr>
          <p:cNvPr id="8" name="Picture 4" descr="http://www.sdk.pl/images/pawanilia/pawanili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4716017"/>
            <a:ext cx="5400600" cy="360040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356992" y="3995936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85184" y="8388424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64704" y="1475657"/>
            <a:ext cx="4378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Tańca Dawnego </a:t>
            </a:r>
            <a:r>
              <a:rPr lang="pl-PL" dirty="0" err="1" smtClean="0"/>
              <a:t>Pawanilia</a:t>
            </a:r>
            <a:r>
              <a:rPr lang="pl-PL" dirty="0" smtClean="0"/>
              <a:t> powstał w 1991 roku, przy Staromiejskim Domu Kultury w Warszawie.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 rot="10800000" flipV="1">
            <a:off x="620689" y="399593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barwnych spektaklach ożywają tańce spisane ręką dawnych mistrzów</a:t>
            </a:r>
            <a:endParaRPr lang="pl-PL" dirty="0"/>
          </a:p>
        </p:txBody>
      </p:sp>
      <p:pic>
        <p:nvPicPr>
          <p:cNvPr id="26626" name="Picture 2" descr="http://www.sdk.pl/images/pawanilia/pawan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009" y="2195736"/>
            <a:ext cx="2520280" cy="1584176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410035"/>
            <a:ext cx="58702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Pawanilia"/>
              </a:rPr>
              <a:t>  </a:t>
            </a:r>
            <a:r>
              <a:rPr kumimoji="0" lang="pl-PL" sz="7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628" name="Picture 4" descr="pawanilia">
            <a:hlinkClick r:id="rId3" tooltip="Pawanili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9" y="176041"/>
            <a:ext cx="2204864" cy="115560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 rot="10800000" flipV="1">
            <a:off x="2564904" y="342840"/>
            <a:ext cx="429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Taniec dawnej był integralną częścią życia - kultury, obyczajowości, codzienności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92697" y="7668344"/>
            <a:ext cx="4464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był pomysłodawcą i </a:t>
            </a:r>
            <a:r>
              <a:rPr lang="pl-PL" sz="1600" dirty="0" smtClean="0"/>
              <a:t>współorganizatorem corocznej Letniej Szkoły Dawnego Tańca i Muzyki w S</a:t>
            </a:r>
            <a:r>
              <a:rPr lang="pl-PL" dirty="0" smtClean="0"/>
              <a:t>andomierzu,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908721" y="2483768"/>
            <a:ext cx="2088232" cy="12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Pawanilia</a:t>
            </a:r>
            <a:r>
              <a:rPr lang="pl-PL" dirty="0" smtClean="0"/>
              <a:t> występuje zazwyczaj w zabytkowych wnętrzach</a:t>
            </a:r>
            <a:endParaRPr lang="pl-PL" dirty="0"/>
          </a:p>
        </p:txBody>
      </p:sp>
      <p:pic>
        <p:nvPicPr>
          <p:cNvPr id="12" name="Picture 2" descr="C:\Users\kurs\Desktop\10562990_836101883091147_659059247250382476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13" y="4710017"/>
            <a:ext cx="4824536" cy="2814313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5157192" y="7524328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piotr.kosela.pl</a:t>
            </a:r>
            <a:endParaRPr lang="pl-PL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17032" y="3779912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420888" y="1043608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sdk.waw.pl</a:t>
            </a:r>
            <a:endParaRPr lang="pl-PL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04" y="539552"/>
            <a:ext cx="5040312" cy="3354617"/>
          </a:xfrm>
          <a:prstGeom prst="rect">
            <a:avLst/>
          </a:prstGeom>
        </p:spPr>
      </p:pic>
      <p:pic>
        <p:nvPicPr>
          <p:cNvPr id="5" name="Obraz 4" descr="b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4355976"/>
            <a:ext cx="4976833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08720" y="827584"/>
            <a:ext cx="4338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Prezentacja wykonana przez </a:t>
            </a:r>
            <a:r>
              <a:rPr lang="pl-PL" dirty="0" err="1" smtClean="0"/>
              <a:t>Grazyne</a:t>
            </a:r>
            <a:r>
              <a:rPr lang="pl-PL" dirty="0" smtClean="0"/>
              <a:t> Pawlak</a:t>
            </a:r>
          </a:p>
          <a:p>
            <a:r>
              <a:rPr lang="pl-PL" dirty="0" smtClean="0"/>
              <a:t>W ramach projektu Senior dla Kultury 2</a:t>
            </a:r>
          </a:p>
          <a:p>
            <a:r>
              <a:rPr lang="pl-PL" dirty="0" smtClean="0"/>
              <a:t>Realizowanego przez NASK</a:t>
            </a:r>
          </a:p>
          <a:p>
            <a:r>
              <a:rPr lang="pl-PL" dirty="0" smtClean="0"/>
              <a:t>I finansowanego przez Ministerstwo Kultury</a:t>
            </a:r>
          </a:p>
          <a:p>
            <a:r>
              <a:rPr lang="pl-PL" dirty="0" smtClean="0"/>
              <a:t>I Dziedzictwa Narodowego.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32656" y="2771802"/>
            <a:ext cx="720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</a:t>
            </a:r>
          </a:p>
          <a:p>
            <a:r>
              <a:rPr lang="pl-PL" dirty="0" smtClean="0"/>
              <a:t>zdjęcia wykorzystane do prezentacji pochodzą ze </a:t>
            </a:r>
            <a:r>
              <a:rPr lang="pl-PL" dirty="0" err="1" smtClean="0"/>
              <a:t>stroninternetowych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Obraz 6" descr="b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3851920"/>
            <a:ext cx="5040312" cy="33546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f. Klaudiusz Baran, Jan G&amp;lstrok;&amp;eogon;bowski, prorektor ds. artystycznych prof. Roman Lasoc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5" y="611563"/>
            <a:ext cx="2452688" cy="1631951"/>
          </a:xfrm>
          <a:prstGeom prst="rect">
            <a:avLst/>
          </a:prstGeom>
          <a:noFill/>
        </p:spPr>
      </p:pic>
      <p:pic>
        <p:nvPicPr>
          <p:cNvPr id="19460" name="Picture 4" descr="Klaudiusz Baran - bandone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5" y="1763688"/>
            <a:ext cx="2452688" cy="1631951"/>
          </a:xfrm>
          <a:prstGeom prst="rect">
            <a:avLst/>
          </a:prstGeom>
          <a:noFill/>
        </p:spPr>
      </p:pic>
      <p:pic>
        <p:nvPicPr>
          <p:cNvPr id="19462" name="Picture 6" descr="Klaudiusz Baran - akorde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2915818"/>
            <a:ext cx="2452688" cy="1631951"/>
          </a:xfrm>
          <a:prstGeom prst="rect">
            <a:avLst/>
          </a:prstGeom>
          <a:noFill/>
        </p:spPr>
      </p:pic>
      <p:sp>
        <p:nvSpPr>
          <p:cNvPr id="7170" name="AutoShape 2" descr="Pa&amp;lstrok;ac w Wilanowie na prze&amp;lstrok;omie XIX i XX w."/>
          <p:cNvSpPr>
            <a:spLocks noChangeAspect="1" noChangeArrowheads="1"/>
          </p:cNvSpPr>
          <p:nvPr/>
        </p:nvSpPr>
        <p:spPr bwMode="auto">
          <a:xfrm>
            <a:off x="155575" y="-2057400"/>
            <a:ext cx="6096000" cy="4286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2" name="AutoShape 4" descr="Pa&amp;lstrok;ac w Wilanowie na prze&amp;lstrok;omie XIX i XX w."/>
          <p:cNvSpPr>
            <a:spLocks noChangeAspect="1" noChangeArrowheads="1"/>
          </p:cNvSpPr>
          <p:nvPr/>
        </p:nvSpPr>
        <p:spPr bwMode="auto">
          <a:xfrm>
            <a:off x="155575" y="-2057400"/>
            <a:ext cx="6096000" cy="4286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4" name="AutoShape 6" descr="Pa&amp;lstrok;ac w Wilanowie na prze&amp;lstrok;omie XIX i XX w."/>
          <p:cNvSpPr>
            <a:spLocks noChangeAspect="1" noChangeArrowheads="1"/>
          </p:cNvSpPr>
          <p:nvPr/>
        </p:nvSpPr>
        <p:spPr bwMode="auto">
          <a:xfrm>
            <a:off x="155575" y="-2057400"/>
            <a:ext cx="6096000" cy="4286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6" name="AutoShape 8" descr="https://www.zamek-krolewski.pl/__data/assets/image/0005/54275/Sala-Wielka,-widok-ogolny,-fot.-Wojciech-Krynski-i-Jan-Morek.jpg"/>
          <p:cNvSpPr>
            <a:spLocks noChangeAspect="1" noChangeArrowheads="1"/>
          </p:cNvSpPr>
          <p:nvPr/>
        </p:nvSpPr>
        <p:spPr bwMode="auto">
          <a:xfrm>
            <a:off x="155575" y="-1562100"/>
            <a:ext cx="4095750" cy="3257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8" name="AutoShape 10" descr="https://www.zamek-krolewski.pl/__data/assets/image/0004/54274/Sala-Wielka,-widok-na-nisze-z-posagami-Apolla-i-Minerwy,-fot.-Wojciech-Krynski-i-Jan-Morek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80" name="AutoShape 12" descr="https://www.zamek-krolewski.pl/__data/assets/image/0004/54274/Sala-Wielka,-widok-na-nisze-z-posagami-Apolla-i-Minerwy,-fot.-Wojciech-Krynski-i-Jan-Morek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82" name="AutoShape 14" descr="https://www.zamek-krolewski.pl/__data/assets/image/0004/54274/Sala-Wielka,-widok-na-nisze-z-posagami-Apolla-i-Minerwy,-fot.-Wojciech-Krynski-i-Jan-Morek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 descr="Sala-Wielka,-widok-na-nisze-z-posagami-Apolla-i-Minerwy,-fot.-Wojciech-Krynski-i-Jan-Mor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913" y="4355976"/>
            <a:ext cx="3688058" cy="432274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852936" y="467544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37112" y="1475656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980728" y="4572000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908720" y="846043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mojefoz.blogspot.com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ykrój Amazo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3" y="323529"/>
            <a:ext cx="6046424" cy="3744416"/>
          </a:xfrm>
          <a:prstGeom prst="rect">
            <a:avLst/>
          </a:prstGeom>
          <a:noFill/>
        </p:spPr>
      </p:pic>
      <p:pic>
        <p:nvPicPr>
          <p:cNvPr id="5124" name="Picture 4" descr="Jak uszy&amp;cacute; sukni&amp;eogon; wiktoria&amp;nacute;sk&amp;aogon; - schemat wykro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4572001"/>
            <a:ext cx="4104456" cy="290048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76672" y="7164288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zbiory własne</a:t>
            </a:r>
            <a:endParaRPr lang="pl-PL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40968" y="399593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zbiory własne</a:t>
            </a:r>
            <a:endParaRPr lang="pl-PL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strojezpasja.pl/wp-content/uploads/2014/09/Gorset-letni-1880r-przod-szczegolo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9" y="467544"/>
            <a:ext cx="2815641" cy="1872208"/>
          </a:xfrm>
          <a:prstGeom prst="rect">
            <a:avLst/>
          </a:prstGeom>
          <a:noFill/>
        </p:spPr>
      </p:pic>
      <p:pic>
        <p:nvPicPr>
          <p:cNvPr id="31" name="Picture 29" descr="http://www.strojezpasja.pl/wp-content/uploads/2014/09/Gorset-letni-1880r-prz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3" y="1979712"/>
            <a:ext cx="3561428" cy="2376264"/>
          </a:xfrm>
          <a:prstGeom prst="rect">
            <a:avLst/>
          </a:prstGeom>
          <a:noFill/>
        </p:spPr>
      </p:pic>
      <p:pic>
        <p:nvPicPr>
          <p:cNvPr id="60" name="Picture 58" descr="http://www.strojezpasja.pl/wp-content/uploads/2014/09/Gorset-letni-1880r-ty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3851921"/>
            <a:ext cx="3312368" cy="2208247"/>
          </a:xfrm>
          <a:prstGeom prst="rect">
            <a:avLst/>
          </a:prstGeom>
          <a:noFill/>
        </p:spPr>
      </p:pic>
      <p:pic>
        <p:nvPicPr>
          <p:cNvPr id="89" name="Picture 87" descr="http://www.strojezpasja.pl/wp-content/uploads/2014/09/Gorset-letni-1880r-b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6993" y="4860032"/>
            <a:ext cx="2736304" cy="410445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36712" y="241176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81128" y="169168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08720" y="608416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412776" y="867645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rojezpasja.pl/wp-content/uploads/2012/06/DSC07776-248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1043609"/>
            <a:ext cx="2304256" cy="3333751"/>
          </a:xfrm>
          <a:prstGeom prst="rect">
            <a:avLst/>
          </a:prstGeom>
          <a:noFill/>
        </p:spPr>
      </p:pic>
      <p:pic>
        <p:nvPicPr>
          <p:cNvPr id="2052" name="Picture 4" descr="http://www.strojezpasja.pl/wp-content/uploads/2012/06/gorset-historyczny-25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032" y="4355976"/>
            <a:ext cx="2381250" cy="1781176"/>
          </a:xfrm>
          <a:prstGeom prst="rect">
            <a:avLst/>
          </a:prstGeom>
          <a:noFill/>
        </p:spPr>
      </p:pic>
      <p:pic>
        <p:nvPicPr>
          <p:cNvPr id="2054" name="Picture 6" descr="http://www.strojezpasja.pl/wp-content/uploads/2012/06/DSC07777-250x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056" y="1475657"/>
            <a:ext cx="2165226" cy="2503001"/>
          </a:xfrm>
          <a:prstGeom prst="rect">
            <a:avLst/>
          </a:prstGeom>
          <a:noFill/>
        </p:spPr>
      </p:pic>
      <p:pic>
        <p:nvPicPr>
          <p:cNvPr id="2056" name="Picture 8" descr="http://www.strojezpasja.pl/wp-content/uploads/2012/06/gorset-historyczny-2-250x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4788024"/>
            <a:ext cx="2381250" cy="17811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36712" y="8275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005064" y="125963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36712" y="658822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005064" y="615617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strojezpasja.pl/wp-content/uploads/2011/09/bieliz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8" y="384936"/>
            <a:ext cx="5904656" cy="3755016"/>
          </a:xfrm>
          <a:prstGeom prst="rect">
            <a:avLst/>
          </a:prstGeom>
          <a:noFill/>
        </p:spPr>
      </p:pic>
      <p:pic>
        <p:nvPicPr>
          <p:cNvPr id="34818" name="Picture 2" descr="http://www.strojezpasja.pl/wp-content/uploads/2011/09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572001"/>
            <a:ext cx="6048672" cy="4029929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348880" y="860444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kleider-abc.de</a:t>
            </a:r>
            <a:endParaRPr lang="pl-PL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65104" y="413995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strojezpasja.pl/wp-content/uploads/2011/09/przod-bok-250x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899593"/>
            <a:ext cx="2381250" cy="1819276"/>
          </a:xfrm>
          <a:prstGeom prst="rect">
            <a:avLst/>
          </a:prstGeom>
          <a:noFill/>
        </p:spPr>
      </p:pic>
      <p:pic>
        <p:nvPicPr>
          <p:cNvPr id="35850" name="Picture 10" descr="http://www.strojezpasja.pl/wp-content/uploads/2011/09/tyl-przod-1024x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2771800"/>
            <a:ext cx="4371975" cy="3143251"/>
          </a:xfrm>
          <a:prstGeom prst="rect">
            <a:avLst/>
          </a:prstGeom>
          <a:noFill/>
        </p:spPr>
      </p:pic>
      <p:pic>
        <p:nvPicPr>
          <p:cNvPr id="35852" name="Picture 12" descr="http://www.strojezpasja.pl/wp-content/uploads/2011/09/szczegolowe11-1024x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2" y="5300112"/>
            <a:ext cx="2880319" cy="337634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924944" y="233975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21088" y="594015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29000" y="838842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strojezpasja.pl</a:t>
            </a:r>
            <a:endParaRPr lang="pl-PL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6712" y="4716016"/>
            <a:ext cx="5016624" cy="1368152"/>
          </a:xfrm>
        </p:spPr>
        <p:txBody>
          <a:bodyPr>
            <a:normAutofit fontScale="70000" lnSpcReduction="20000"/>
          </a:bodyPr>
          <a:lstStyle/>
          <a:p>
            <a:r>
              <a:rPr lang="pl-PL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MUZYKA</a:t>
            </a:r>
          </a:p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Taniec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dawny</a:t>
            </a:r>
          </a:p>
          <a:p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W a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 s z a w a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6713" y="673224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1.Uniwersytet Muzyczny im. Fryderyka Chopina</a:t>
            </a:r>
          </a:p>
          <a:p>
            <a:r>
              <a:rPr lang="pl-PL" dirty="0" smtClean="0"/>
              <a:t>2.Staromiejski Dom Kultury.</a:t>
            </a:r>
          </a:p>
          <a:p>
            <a:endParaRPr lang="pl-PL" dirty="0" smtClean="0"/>
          </a:p>
          <a:p>
            <a:r>
              <a:rPr lang="pl-PL" dirty="0" smtClean="0"/>
              <a:t>-profesjonaliści</a:t>
            </a:r>
          </a:p>
          <a:p>
            <a:r>
              <a:rPr lang="pl-PL" dirty="0" smtClean="0"/>
              <a:t>-talenty</a:t>
            </a:r>
          </a:p>
          <a:p>
            <a:r>
              <a:rPr lang="pl-PL" dirty="0" smtClean="0"/>
              <a:t>-amatorzy</a:t>
            </a:r>
            <a:endParaRPr lang="pl-PL" dirty="0"/>
          </a:p>
        </p:txBody>
      </p:sp>
      <p:pic>
        <p:nvPicPr>
          <p:cNvPr id="6" name="Obraz 5" descr="b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899592"/>
            <a:ext cx="5040312" cy="335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b965cb514f413ce6770343f87c9f5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3" y="323528"/>
            <a:ext cx="3744416" cy="5645472"/>
          </a:xfrm>
          <a:prstGeom prst="rect">
            <a:avLst/>
          </a:prstGeom>
        </p:spPr>
      </p:pic>
      <p:pic>
        <p:nvPicPr>
          <p:cNvPr id="4" name="Obraz 3" descr="14.-Pałac-w-Wilanow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6363654"/>
            <a:ext cx="4104456" cy="25043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21088" y="5724128"/>
            <a:ext cx="145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wilanow-palac.pl</a:t>
            </a:r>
            <a:endParaRPr lang="pl-PL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25144" y="8604448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kreatywnieoswiecie.pl</a:t>
            </a:r>
            <a:endParaRPr lang="pl-PL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7_bialystok_redler_braniccy_pal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096464"/>
            <a:ext cx="5616624" cy="4218027"/>
          </a:xfrm>
          <a:prstGeom prst="rect">
            <a:avLst/>
          </a:prstGeom>
        </p:spPr>
      </p:pic>
      <p:pic>
        <p:nvPicPr>
          <p:cNvPr id="4" name="Obraz 3" descr="1024px-Wilanow_Palace_Wars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568" y="3745611"/>
            <a:ext cx="2340864" cy="1652779"/>
          </a:xfrm>
          <a:prstGeom prst="rect">
            <a:avLst/>
          </a:prstGeom>
        </p:spPr>
      </p:pic>
      <p:pic>
        <p:nvPicPr>
          <p:cNvPr id="5" name="Obraz 4" descr="Bellotto_Wilanów_Pal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752" y="5407481"/>
            <a:ext cx="4104456" cy="260117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25144" y="827584"/>
            <a:ext cx="145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wilanow-palac.pl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29200" y="5364088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wikipedia.com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01208" y="7740352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wikipedia.com</a:t>
            </a:r>
            <a:endParaRPr lang="pl-PL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lac-w-Wilanowie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360" y="827584"/>
            <a:ext cx="5066928" cy="3737992"/>
          </a:xfrm>
          <a:prstGeom prst="rect">
            <a:avLst/>
          </a:prstGeom>
        </p:spPr>
      </p:pic>
      <p:pic>
        <p:nvPicPr>
          <p:cNvPr id="3" name="Obraz 2" descr="sala_bial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4601179"/>
            <a:ext cx="5184576" cy="344288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725144" y="539552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otowarszawa.pl</a:t>
            </a:r>
            <a:endParaRPr lang="pl-PL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97152" y="8100392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lato-zima.pl</a:t>
            </a:r>
            <a:endParaRPr lang="pl-PL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ilanow-palac.pl/image.php/5115/57_lazienka_izabeli_lubomirskiej_palac_w_wilanow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1" y="179512"/>
            <a:ext cx="5800725" cy="4286251"/>
          </a:xfrm>
          <a:prstGeom prst="rect">
            <a:avLst/>
          </a:prstGeom>
          <a:noFill/>
        </p:spPr>
      </p:pic>
      <p:pic>
        <p:nvPicPr>
          <p:cNvPr id="36868" name="Picture 4" descr="http://img1.garnek.pl/a.garnek.pl/021/200/21200283_800.0.jpg/wilanow-palac-muz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88024"/>
            <a:ext cx="5674505" cy="401079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13176" y="4499992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culture.pl</a:t>
            </a:r>
            <a:endParaRPr lang="pl-PL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41168" y="8748464"/>
            <a:ext cx="1061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garnek.pl</a:t>
            </a:r>
            <a:endParaRPr lang="pl-PL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4" name="AutoShape 4" descr="http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6" name="AutoShape 6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8" name="AutoShape 8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70" name="AutoShape 10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72" name="AutoShape 12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Wilanów_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400192"/>
            <a:ext cx="5616624" cy="2443616"/>
          </a:xfrm>
          <a:prstGeom prst="rect">
            <a:avLst/>
          </a:prstGeom>
        </p:spPr>
      </p:pic>
      <p:sp>
        <p:nvSpPr>
          <p:cNvPr id="40974" name="AutoShape 14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76" name="AutoShape 16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78" name="AutoShape 18" descr="https://upload.wikimedia.org/wikipedia/commons/thumb/7/7e/Wilan%C3%B3w_Palace.jpg/700px-Wilan%C3%B3w_Palace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80" name="AutoShape 20" descr="https://weekendwogrodzie.files.wordpress.com/2014/12/wilanow_palac_w_wilanowie_16689218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 descr="wilanow_palac_w_wilanowie_16689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3059832"/>
            <a:ext cx="5472608" cy="276117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4941168" y="179512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wikipedia.com</a:t>
            </a:r>
            <a:endParaRPr lang="pl-PL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45224" y="5868144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se.pl</a:t>
            </a:r>
            <a:endParaRPr lang="pl-PL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268760" y="2195736"/>
            <a:ext cx="410445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</a:p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z zasobów sieci Internet oraz zasobów prywatnych uczestników projektu i są wykorzystywane przez organizatora wyłącznie w celu edukacyjnych i promocyjnych ww. projektu. Wykorzystanie prezentacji w innym celu jest prawnie zabronione.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4635" y="735082"/>
            <a:ext cx="639071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0000" tIns="45720" rIns="54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 hab. Agata Sapieha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 studiach w warszawskiej  Akademii Muzycznej i stażu w Konserwatorium Moskiewskim u 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Oleha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Krysy oraz wielu międzynarodowych kursach interpretacji muzyki dawnej w latach 1993–1997, studiowała w klasie Simona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Standage’a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 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Dresdner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Akademie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für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Alte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Musik, którą ukończyła z dyplomem.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Jest założycielką i kierownikiem artystycznym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zespolu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Tempo.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924944" y="2771800"/>
            <a:ext cx="2592288" cy="2462213"/>
          </a:xfrm>
          <a:prstGeom prst="rect">
            <a:avLst/>
          </a:prstGeom>
        </p:spPr>
        <p:txBody>
          <a:bodyPr wrap="square" rIns="540000">
            <a:spAutoFit/>
          </a:bodyPr>
          <a:lstStyle/>
          <a:p>
            <a:r>
              <a:rPr lang="pl-PL" sz="1400" dirty="0" smtClean="0"/>
              <a:t>Od 1996 roku kieruje Międzywydziałowym Studium Muzyki Dawnej (obecnie Zakład Muzyki Dawnej) Uniwersytetu Muzycznego Fryderyka Chopina w Warszawie, prowadząc  jednocześnie klasę skrzypiec barokowych i orkiestrę barokową.</a:t>
            </a:r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332656" y="5220072"/>
            <a:ext cx="6102678" cy="1446550"/>
          </a:xfrm>
          <a:prstGeom prst="rect">
            <a:avLst/>
          </a:prstGeom>
        </p:spPr>
        <p:txBody>
          <a:bodyPr wrap="square" lIns="360000">
            <a:spAutoFit/>
          </a:bodyPr>
          <a:lstStyle/>
          <a:p>
            <a:endParaRPr lang="pl-PL" dirty="0" smtClean="0"/>
          </a:p>
          <a:p>
            <a:r>
              <a:rPr lang="pl-PL" sz="1400" dirty="0" smtClean="0"/>
              <a:t>Jest założycielką, dyrektorką i wykładowcą Międzynarodowych Letnich Akademii Muzyki Dawnej w Wilanowie. W roku 1999 założyła Fundację </a:t>
            </a:r>
            <a:r>
              <a:rPr lang="pl-PL" sz="1400" dirty="0" err="1" smtClean="0"/>
              <a:t>Concert</a:t>
            </a:r>
            <a:r>
              <a:rPr lang="pl-PL" sz="1400" dirty="0" smtClean="0"/>
              <a:t> </a:t>
            </a:r>
            <a:r>
              <a:rPr lang="pl-PL" sz="1400" dirty="0" err="1" smtClean="0"/>
              <a:t>Spirituel</a:t>
            </a:r>
            <a:r>
              <a:rPr lang="pl-PL" sz="1400" dirty="0" smtClean="0"/>
              <a:t>, której zadaniem jest wspomaganie i promowanie inicjatyw muzycznych z zakresu interpretacji muzyki dawnej zgodnie z założeniami epoki. Sprawuje w niej funkcję przewodniczącej Rady Programowej.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404664" y="6948266"/>
            <a:ext cx="5760640" cy="984885"/>
          </a:xfrm>
          <a:prstGeom prst="rect">
            <a:avLst/>
          </a:prstGeom>
        </p:spPr>
        <p:txBody>
          <a:bodyPr wrap="square" lIns="324000">
            <a:spAutoFit/>
          </a:bodyPr>
          <a:lstStyle/>
          <a:p>
            <a:r>
              <a:rPr lang="pl-PL" sz="1400" dirty="0" smtClean="0"/>
              <a:t>Jest członkiem Zarządu Central </a:t>
            </a:r>
            <a:r>
              <a:rPr lang="pl-PL" sz="1400" dirty="0" err="1" smtClean="0"/>
              <a:t>European</a:t>
            </a:r>
            <a:r>
              <a:rPr lang="pl-PL" sz="1400" dirty="0" smtClean="0"/>
              <a:t> </a:t>
            </a:r>
            <a:r>
              <a:rPr lang="pl-PL" sz="1400" dirty="0" err="1" smtClean="0"/>
              <a:t>Festival’s</a:t>
            </a:r>
            <a:r>
              <a:rPr lang="pl-PL" sz="1400" dirty="0" smtClean="0"/>
              <a:t> </a:t>
            </a:r>
            <a:r>
              <a:rPr lang="pl-PL" sz="1400" dirty="0" err="1" smtClean="0"/>
              <a:t>Early</a:t>
            </a:r>
            <a:r>
              <a:rPr lang="pl-PL" sz="1400" dirty="0" smtClean="0"/>
              <a:t> </a:t>
            </a:r>
            <a:r>
              <a:rPr lang="pl-PL" sz="1400" dirty="0" err="1" smtClean="0"/>
              <a:t>Music</a:t>
            </a:r>
            <a:r>
              <a:rPr lang="pl-PL" sz="1400" dirty="0" smtClean="0"/>
              <a:t> </a:t>
            </a:r>
            <a:r>
              <a:rPr lang="pl-PL" sz="1400" dirty="0" err="1" smtClean="0"/>
              <a:t>Association</a:t>
            </a:r>
            <a:r>
              <a:rPr lang="pl-PL" sz="1400" dirty="0" smtClean="0"/>
              <a:t>.</a:t>
            </a:r>
          </a:p>
          <a:p>
            <a:r>
              <a:rPr lang="pl-PL" sz="1400" dirty="0" smtClean="0"/>
              <a:t>W roku 2000 została dwukrotnie nominowana do „Paszportu” tygodnika „Polityka” w kategorii— muzyka (za rok 1999).</a:t>
            </a:r>
            <a:endParaRPr lang="pl-PL" sz="1400" dirty="0"/>
          </a:p>
        </p:txBody>
      </p:sp>
      <p:pic>
        <p:nvPicPr>
          <p:cNvPr id="11" name="Picture 2" descr="http://www.chopin.edu.pl/pl/wp-content/uploads/2014/02/ww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7" y="2411761"/>
            <a:ext cx="2016224" cy="302143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708920" y="522007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 wiolonczeli barokowej gra Maciej &amp;Lstrok;ukaszuk, a na klawesynie Lilianna Sta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7" y="6804250"/>
            <a:ext cx="3246401" cy="2166183"/>
          </a:xfrm>
          <a:prstGeom prst="rect">
            <a:avLst/>
          </a:prstGeom>
          <a:noFill/>
        </p:spPr>
      </p:pic>
      <p:pic>
        <p:nvPicPr>
          <p:cNvPr id="18436" name="Picture 4" descr="IMG_1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3" y="6732241"/>
            <a:ext cx="2448272" cy="1728193"/>
          </a:xfrm>
          <a:prstGeom prst="rect">
            <a:avLst/>
          </a:prstGeom>
          <a:noFill/>
        </p:spPr>
      </p:pic>
      <p:pic>
        <p:nvPicPr>
          <p:cNvPr id="18438" name="Picture 6" descr="IMG_14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4572002"/>
            <a:ext cx="2452688" cy="163195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64704" y="6156177"/>
            <a:ext cx="5013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Zajęcia prowadzone przez dr hab. Liliannę Stawarz, prof. UMFC zespoły muzyki dawnej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836712" y="611560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Orkiestra Zakładu Muzyki Dawnej </a:t>
            </a:r>
            <a:r>
              <a:rPr lang="pl-PL" sz="1400" i="1" dirty="0" smtClean="0"/>
              <a:t>prowadzona przez ad. dr hab. Agatę Sapiehę współpracuje z zespołem </a:t>
            </a:r>
            <a:r>
              <a:rPr lang="pl-PL" sz="1400" i="1" dirty="0" err="1" smtClean="0"/>
              <a:t>Il</a:t>
            </a:r>
            <a:r>
              <a:rPr lang="pl-PL" sz="1400" i="1" dirty="0" smtClean="0"/>
              <a:t> Tempo</a:t>
            </a:r>
            <a:r>
              <a:rPr lang="pl-PL" sz="1400" dirty="0" smtClean="0"/>
              <a:t>, a także solistami prowadzącymi kursy mistrzowskie.</a:t>
            </a:r>
            <a:endParaRPr lang="pl-PL" sz="1400" dirty="0"/>
          </a:p>
        </p:txBody>
      </p:sp>
      <p:sp>
        <p:nvSpPr>
          <p:cNvPr id="12294" name="AutoShape 6" descr="Znalezione obrazy dla zapytania lilianna stawarz klawesyn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Picture 4" descr="http://www.chopin.edu.pl/pl/wp-content/uploads/2014/02/www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673" y="1475657"/>
            <a:ext cx="4608512" cy="307234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085184" y="4283968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12976" y="594015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29200" y="846043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573016" y="8748464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ina.files.rd.insyscd.net/muzykoteka-okladki/28.jpg?m=crop&amp;w=300&amp;h=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904" y="2411761"/>
            <a:ext cx="2857500" cy="2276475"/>
          </a:xfrm>
          <a:prstGeom prst="rect">
            <a:avLst/>
          </a:prstGeom>
          <a:noFill/>
        </p:spPr>
      </p:pic>
      <p:pic>
        <p:nvPicPr>
          <p:cNvPr id="7" name="Picture 2" descr="http://www.lazienki-krolewskie.pl/public/upload/events/big/547dcdeb96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932041"/>
            <a:ext cx="3905250" cy="245745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76673" y="7596337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Wnętrza </a:t>
            </a:r>
            <a:r>
              <a:rPr lang="pl-PL" dirty="0" err="1" smtClean="0"/>
              <a:t>tchnące</a:t>
            </a:r>
            <a:r>
              <a:rPr lang="pl-PL" dirty="0" smtClean="0"/>
              <a:t> historią i muzyką które wiele osób chętnie odwiedza z nostalgią spogląda na stroje i pozy w jakich się prezentują.</a:t>
            </a:r>
            <a:endParaRPr lang="pl-PL" dirty="0"/>
          </a:p>
        </p:txBody>
      </p:sp>
      <p:pic>
        <p:nvPicPr>
          <p:cNvPr id="29698" name="Picture 2" descr="http://willaradogoszcz.eu/wp-content/uploads/2013/10/Radogoszcz-Gout-francais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520"/>
            <a:ext cx="3295650" cy="4391027"/>
          </a:xfrm>
          <a:prstGeom prst="rect">
            <a:avLst/>
          </a:prstGeom>
          <a:noFill/>
        </p:spPr>
      </p:pic>
      <p:pic>
        <p:nvPicPr>
          <p:cNvPr id="29700" name="Picture 4" descr="Aleksandra &amp;Sacute;widerek - sopran, Zespó&amp;lstrok; Instrumentalny Gradus ad Parnassum, Lilianna Stawarz - klawesy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1" y="683569"/>
            <a:ext cx="2733675" cy="181927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284984" y="251520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willaradogoszcz.eu</a:t>
            </a:r>
            <a:endParaRPr lang="pl-PL" sz="1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85184" y="467544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013176" y="4716016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ninateka.pl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25144" y="7164288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o.pl</a:t>
            </a:r>
            <a:endParaRPr lang="pl-PL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2656" y="827584"/>
            <a:ext cx="5904656" cy="233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Od 2003 roku prowadzi klasę klawesynu oraz zajęcia z wokalistami na Uniwersytecie Muzycznym Fryderyka Chopina w Warszawie i Białymstoku. W listopadzie 2008 roku uzyskała tytuł doktora habilitowanego. Wykłada także na licznych kursach i seminariach poświęconych zagadnieniom interpretacji i wykonawstwa muzyki dawnej, m.in. od 1993 roku podczas letnich kursów Międzynarodowej Letniej Akademii Muzyki Dawnej w Wilanowie</a:t>
            </a:r>
            <a:endParaRPr lang="pl-PL" dirty="0"/>
          </a:p>
        </p:txBody>
      </p:sp>
      <p:sp>
        <p:nvSpPr>
          <p:cNvPr id="3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188640" y="3941057"/>
            <a:ext cx="64087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2014/04/30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Zespół Instrumentów Barokowych "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Tempo" powstał w 1990 roku z inicjatywy Agaty </a:t>
            </a: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Sapiechy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artystki specjalizującej się w grze na skrzypcach barokowych. Pod jej kierownictwem działa od początku istnienia do dziś.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Trzon zespołu tworzą: dwoje skrzypiec (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Agata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Sapiecha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Maria Dudzik), viola da gamba (Marcin Zalewski) oraz klawesyn - pozytyw (Lilianna Stawarz). "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Tempo" wykonuje muzykę instrumentalną i wokalno-instrumentalną od wczesnego baroku do klasycyzmu. Występuje w gronie od dwóch do kilkunastu osób, współpracując z polskimi i zagranicznymi artystami, wykonującymi muzykę dawną zgodnie z założeniami epoki i na instrumentach historycznych (m.in. regularnie występuje i nagrywa wspólnie z Simonem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Standage'em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Szczególnie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8680" y="539552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2003 roku ukazała się jej pierwsza solowa płyta z utworami Carla Philippa Emanuela Bacha (wydana przez </a:t>
            </a:r>
            <a:r>
              <a:rPr lang="pl-PL" dirty="0" smtClean="0">
                <a:hlinkClick r:id="rId3"/>
              </a:rPr>
              <a:t>CD </a:t>
            </a:r>
            <a:r>
              <a:rPr lang="pl-PL" dirty="0" err="1" smtClean="0">
                <a:hlinkClick r:id="rId3"/>
              </a:rPr>
              <a:t>Accord</a:t>
            </a:r>
            <a:r>
              <a:rPr lang="pl-PL" dirty="0" smtClean="0"/>
              <a:t>), a w styczniu 2007 roku - podwójny album CD z Suitami klawesynowymi HWV 426-433 </a:t>
            </a:r>
            <a:r>
              <a:rPr lang="pl-PL" dirty="0" err="1" smtClean="0"/>
              <a:t>Händla</a:t>
            </a:r>
            <a:r>
              <a:rPr lang="pl-PL" dirty="0" smtClean="0"/>
              <a:t> (wydany przez Fundację Pro </a:t>
            </a:r>
            <a:r>
              <a:rPr lang="pl-PL" dirty="0" err="1" smtClean="0"/>
              <a:t>Musica</a:t>
            </a:r>
            <a:r>
              <a:rPr lang="pl-PL" dirty="0" smtClean="0"/>
              <a:t> </a:t>
            </a:r>
            <a:r>
              <a:rPr lang="pl-PL" dirty="0" err="1" smtClean="0"/>
              <a:t>Camerata</a:t>
            </a:r>
            <a:r>
              <a:rPr lang="pl-PL" dirty="0" smtClean="0"/>
              <a:t>). Jesienią 2011 roku planowana jest publikacja jej trzeciej solowej płyty - z Inwencjami i </a:t>
            </a:r>
            <a:r>
              <a:rPr lang="pl-PL" dirty="0" err="1" smtClean="0"/>
              <a:t>Sinfoniami</a:t>
            </a:r>
            <a:r>
              <a:rPr lang="pl-PL" dirty="0" smtClean="0"/>
              <a:t> Johanna Sebastiana Bacha.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96752" y="291581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Co oznacza, że klawesyn jest "dobrze temperowany" i czy Bach swój klawesyn "temperował"?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14500" y="3779912"/>
            <a:ext cx="495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dawne instrumenty uczą nas prawdziwej muzyki</a:t>
            </a:r>
            <a:endParaRPr lang="pl-PL" b="1" dirty="0"/>
          </a:p>
        </p:txBody>
      </p:sp>
      <p:pic>
        <p:nvPicPr>
          <p:cNvPr id="30722" name="Picture 2" descr="http://www.polskieradio.pl/0acedc0a-46d6-48d8-b305-e2f3441020a2.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9" y="4211960"/>
            <a:ext cx="1661380" cy="2160240"/>
          </a:xfrm>
          <a:prstGeom prst="rect">
            <a:avLst/>
          </a:prstGeom>
          <a:noFill/>
        </p:spPr>
      </p:pic>
      <p:pic>
        <p:nvPicPr>
          <p:cNvPr id="30724" name="Picture 4" descr="http://www.polskieradio.pl/4c80b592-2e19-4707-8771-3660707d13f3.file?format=800x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05" y="4355977"/>
            <a:ext cx="3312368" cy="2081292"/>
          </a:xfrm>
          <a:prstGeom prst="rect">
            <a:avLst/>
          </a:prstGeom>
          <a:noFill/>
        </p:spPr>
      </p:pic>
      <p:pic>
        <p:nvPicPr>
          <p:cNvPr id="30728" name="Picture 8" descr="http://www.polskieradio.pl/5ef93a35-f49e-483c-9e3f-c79eb38f32d0.file?format=800x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2737" y="6588225"/>
            <a:ext cx="3717032" cy="2318499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068960" y="4139952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polskieradio.pl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04664" y="399593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polskieradio.pl</a:t>
            </a:r>
            <a:endParaRPr lang="pl-PL" sz="1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797152" y="867645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polskieradio.pl</a:t>
            </a:r>
            <a:endParaRPr lang="pl-PL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tudianagran.com.pl/files/gfx/newsy/Lilianna_Stawa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730" y="323529"/>
            <a:ext cx="4943872" cy="244827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581128" y="2771800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polskieradio.pl</a:t>
            </a:r>
            <a:endParaRPr lang="pl-PL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n Jan G&amp;lstrok;&amp;eogon;b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1547665"/>
            <a:ext cx="2538282" cy="2659851"/>
          </a:xfrm>
          <a:prstGeom prst="rect">
            <a:avLst/>
          </a:prstGeom>
          <a:noFill/>
        </p:spPr>
      </p:pic>
      <p:pic>
        <p:nvPicPr>
          <p:cNvPr id="1030" name="Picture 6" descr="Publiczno&amp;sacute;&amp;cacute; przed DS Dzieka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1" y="323529"/>
            <a:ext cx="2040127" cy="1875977"/>
          </a:xfrm>
          <a:prstGeom prst="rect">
            <a:avLst/>
          </a:prstGeom>
          <a:noFill/>
        </p:spPr>
      </p:pic>
      <p:pic>
        <p:nvPicPr>
          <p:cNvPr id="1032" name="Picture 8" descr="Karolina Miko&amp;lstrok;ajczyk - skrzypce, Iwo Jedynecki - akorde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2555778"/>
            <a:ext cx="1978248" cy="2042551"/>
          </a:xfrm>
          <a:prstGeom prst="rect">
            <a:avLst/>
          </a:prstGeom>
          <a:noFill/>
        </p:spPr>
      </p:pic>
      <p:pic>
        <p:nvPicPr>
          <p:cNvPr id="1034" name="Picture 10" descr="Karolina Miko&amp;lstrok;ajczyk - skrzypce, Iwo Jedynecki - akorde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105" y="395538"/>
            <a:ext cx="2195782" cy="1816511"/>
          </a:xfrm>
          <a:prstGeom prst="rect">
            <a:avLst/>
          </a:prstGeom>
          <a:noFill/>
        </p:spPr>
      </p:pic>
      <p:pic>
        <p:nvPicPr>
          <p:cNvPr id="1036" name="Picture 12" descr="Karolina Miko&amp;lstrok;ajczyk - skrzypce, Iwo Jedynecki - akorde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3097" y="2555777"/>
            <a:ext cx="2353868" cy="1934345"/>
          </a:xfrm>
          <a:prstGeom prst="rect">
            <a:avLst/>
          </a:prstGeom>
          <a:noFill/>
        </p:spPr>
      </p:pic>
      <p:pic>
        <p:nvPicPr>
          <p:cNvPr id="1038" name="Picture 14" descr="Karolina Miko&amp;lstrok;ajczyk - skrzypce, Iwo Jedynecki - akorde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8881" y="4139952"/>
            <a:ext cx="2411427" cy="158417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708920" y="4675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70C0"/>
                </a:solidFill>
                <a:latin typeface="Algerian" pitchFamily="82" charset="0"/>
              </a:rPr>
              <a:t>Talenty</a:t>
            </a:r>
            <a:endParaRPr lang="pl-PL" sz="2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92697" y="5868144"/>
            <a:ext cx="5069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Karolina Mikołajczyk- </a:t>
            </a:r>
            <a:r>
              <a:rPr lang="pl-PL" i="1" dirty="0" smtClean="0"/>
              <a:t>Iw</a:t>
            </a:r>
            <a:r>
              <a:rPr lang="pl-PL" dirty="0" smtClean="0"/>
              <a:t>o </a:t>
            </a:r>
            <a:r>
              <a:rPr lang="pl-PL" dirty="0" err="1" smtClean="0"/>
              <a:t>Jedynecki</a:t>
            </a:r>
            <a:endParaRPr lang="pl-PL" dirty="0" smtClean="0"/>
          </a:p>
          <a:p>
            <a:r>
              <a:rPr lang="pl-PL" dirty="0" smtClean="0"/>
              <a:t>Sierpień 2014roku prezentują muzykę minionej epoki. Studencki duet skrzypcowo-akordeonowy z Uniwersytetu Muzycznego Fryderyka Chopina w Warszawie –  są laureatami Nagrody Rektorów Polskich Uczelni Muzycznych otrzymanej w ramach jesiennej edycji Koncertu Roku 2014 w Łodzi.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908721" y="81724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9"/>
              </a:rPr>
              <a:t>M. Ravel - Pavane pour une infante defunte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085184" y="5364088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 zdjęć: </a:t>
            </a:r>
            <a:r>
              <a:rPr lang="pl-PL" sz="1000" dirty="0" err="1" smtClean="0"/>
              <a:t>chopin.edu.pl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596</Words>
  <Application>Microsoft Office PowerPoint</Application>
  <PresentationFormat>Pokaz na ekranie (4:3)</PresentationFormat>
  <Paragraphs>100</Paragraphs>
  <Slides>25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Muzyka  i taniec dawny</dc:title>
  <dc:creator>kurs</dc:creator>
  <cp:lastModifiedBy>Your User Name</cp:lastModifiedBy>
  <cp:revision>130</cp:revision>
  <dcterms:created xsi:type="dcterms:W3CDTF">2015-06-10T07:18:59Z</dcterms:created>
  <dcterms:modified xsi:type="dcterms:W3CDTF">2015-11-27T11:44:44Z</dcterms:modified>
</cp:coreProperties>
</file>